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555C19-C3CE-40DF-9406-78DCFAF73910}">
  <a:tblStyle styleId="{A8555C19-C3CE-40DF-9406-78DCFAF73910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medium.com/@junyingw/future-of-gaming-rasterization-vs-ray-tracing-vs-path-tracing-32b334510f1f" TargetMode="Externa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f9b8c33d46_0_20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f9b8c33d46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f9b8c33d46_0_20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9b8c33d46_0_2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9b8c33d46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f9b8c33d46_0_2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f9b8c33d46_0_2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f9b8c33d4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gf9b8c33d46_0_2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9b8c33d46_0_25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f9b8c33d46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f9b8c33d46_0_2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9b8c33d46_0_26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9b8c33d46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f9b8c33d46_0_2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f9b8c33d46_0_29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f9b8c33d46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f9b8c33d46_0_2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9b8c33d46_0_30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9b8c33d46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f9b8c33d46_0_3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9b8c33d46_0_3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9b8c33d46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gf9b8c33d46_0_3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9b8c33d46_0_3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9b8c33d46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f9b8c33d46_0_3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f9b8c33d46_0_3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f9b8c33d46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gf9b8c33d46_0_3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b8c33d46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9b8c33d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f9b8c33d46_0_3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f9b8c33d46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gf9b8c33d46_0_3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9b8c33d46_0_3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9b8c33d46_0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f9b8c33d46_0_34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b8c33d46_0_36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9b8c33d46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gf9b8c33d46_0_3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f9b8c33d46_0_37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f9b8c33d46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gf9b8c33d46_0_3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9b8c33d46_0_37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9b8c33d46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f9b8c33d46_0_37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9b8c33d46_0_38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9b8c33d46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f9b8c33d46_0_3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f9b8c33d46_0_39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f9b8c33d46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gf9b8c33d46_0_3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9b8c33d46_0_40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9b8c33d46_0_4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f9b8c33d46_0_4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9b8c33d46_0_4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f9b8c33d46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f9b8c33d46_0_4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9b8c33d46_0_4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9b8c33d46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f9b8c33d46_0_4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gf9b8c33d46_0_1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9b8c33d46_0_4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9b8c33d46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f9b8c33d46_0_42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9b8c33d46_0_4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9b8c33d46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f9b8c33d46_0_4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9b8c33d46_0_4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9b8c33d46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f9b8c33d46_0_4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ae391e9fa_0_28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ae391e9fa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gfae391e9fa_0_2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f9b8c33d46_0_46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f9b8c33d46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f9b8c33d46_0_4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9b8c33d46_0_5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9b8c33d46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f9b8c33d46_0_5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9b8c33d46_0_47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9b8c33d46_0_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f9b8c33d46_0_4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f9b8c33d46_0_48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f9b8c33d46_0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gf9b8c33d46_0_4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b8c33d46_0_49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9b8c33d46_0_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f9b8c33d46_0_49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9b8c33d46_0_50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9b8c33d46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gf9b8c33d46_0_5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9b8c33d46_0_1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9b8c33d46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f9b8c33d46_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9b8c33d46_0_5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9b8c33d46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f9b8c33d46_0_5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f9b8c33d46_0_5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f9b8c33d46_0_5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f9b8c33d46_0_5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f9b8c33d46_0_5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f9b8c33d46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f9b8c33d46_0_5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b8c33d46_0_55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b8c33d46_0_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gf9b8c33d46_0_5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9b8c33d46_0_56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9b8c33d46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f9b8c33d46_0_56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9b8c33d46_0_56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f9b8c33d46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f9b8c33d46_0_5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f9b8c33d46_0_57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f9b8c33d46_0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f9b8c33d46_0_5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f9b8c33d46_0_58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f9b8c33d46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gf9b8c33d46_0_58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f9b8c33d46_0_59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f9b8c33d46_0_5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f9b8c33d46_0_5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9b8c33d46_0_60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9b8c33d46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gf9b8c33d46_0_6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9b8c33d46_0_15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9b8c33d46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2"/>
              </a:rPr>
              <a:t>https://medium.com/@junyingw/future-of-gaming-rasterization-vs-ray-tracing-vs-path-tracing-32b334510f1f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gf9b8c33d46_0_1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f9b8c33d46_0_6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f9b8c33d46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gf9b8c33d46_0_6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9b8c33d46_0_6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f9b8c33d46_0_6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gf9b8c33d46_0_6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9b8c33d46_0_6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f9b8c33d46_0_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gf9b8c33d46_0_6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f9b8c33d46_0_64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f9b8c33d46_0_6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gf9b8c33d46_0_6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f9b8c33d46_0_65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f9b8c33d46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f9b8c33d46_0_6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9b8c33d46_0_66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f9b8c33d46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f9b8c33d46_0_6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f9b8c33d46_0_67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f9b8c33d46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gf9b8c33d46_0_6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fae391e9fa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gfae391e9fa_0_28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9b8c33d46_0_1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9b8c33d4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"/>
          </a:p>
        </p:txBody>
      </p:sp>
      <p:sp>
        <p:nvSpPr>
          <p:cNvPr id="89" name="Google Shape;89;gf9b8c33d46_0_1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9b8c33d46_0_20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9b8c33d46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f9b8c33d46_0_20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f9b8c33d46_0_2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f9b8c33d46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gf9b8c33d46_0_2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b8c33d46_0_27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b8c33d46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gf9b8c33d46_0_2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b="0" i="0" sz="4500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4454" lvl="1" marL="914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4454" lvl="3" marL="1828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4454" lvl="4" marL="22860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raytracing.github.io/" TargetMode="External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Relationship Id="rId4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3.png"/><Relationship Id="rId4" Type="http://schemas.openxmlformats.org/officeDocument/2006/relationships/image" Target="../media/image2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Relationship Id="rId5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7.png"/><Relationship Id="rId5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7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/>
              <a:t>Aula 16: Raytracing (1</a:t>
            </a:r>
            <a:r>
              <a:rPr baseline="30000" lang="en-BR"/>
              <a:t>a</a:t>
            </a:r>
            <a:r>
              <a:rPr lang="en-BR"/>
              <a:t> parte)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/>
        </p:nvSpPr>
        <p:spPr>
          <a:xfrm>
            <a:off x="474900" y="2372525"/>
            <a:ext cx="83853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Especificação (para o formato de imagem única em cores em ASCII):</a:t>
            </a:r>
            <a:endParaRPr sz="1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1601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‣"/>
            </a:pPr>
            <a:r>
              <a:rPr lang="en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Texto em ASCII e dados separados por espaços em branco, TABs, CRs ou LFs.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1601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‣"/>
            </a:pPr>
            <a:r>
              <a:rPr lang="en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Possíveis comentários iniciando pela hashtag (#) até final da linha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1601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‣"/>
            </a:pPr>
            <a:r>
              <a:rPr lang="en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 Magic Number para identificar o tipo do arquivo, no caso de imagens coloridas = "P6".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1601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‣"/>
            </a:pPr>
            <a:r>
              <a:rPr lang="en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largura e altura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1601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‣"/>
            </a:pPr>
            <a:r>
              <a:rPr lang="en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valor máximo da cor (deve ser menor que 65536 e maior que zero)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1601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‣"/>
            </a:pPr>
            <a:r>
              <a:rPr lang="en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Pixels ordenados de cima para baixo e da esquerda para a direita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1601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‣"/>
            </a:pPr>
            <a:r>
              <a:rPr lang="en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Cada pixel é um trio de amostras de vermelho, verde e azul, nessa ordem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191601" lvl="0" marL="3600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libri"/>
              <a:buChar char="‣"/>
            </a:pPr>
            <a:r>
              <a:rPr lang="en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Nenhuma linha deve ter mais de 70 caracteres (na prática os leitores parecem não se importar com isso)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Arquivos PPM</a:t>
            </a:r>
            <a:endParaRPr/>
          </a:p>
        </p:txBody>
      </p:sp>
      <p:sp>
        <p:nvSpPr>
          <p:cNvPr id="131" name="Google Shape;131;p17"/>
          <p:cNvSpPr txBox="1"/>
          <p:nvPr>
            <p:ph idx="1" type="body"/>
          </p:nvPr>
        </p:nvSpPr>
        <p:spPr>
          <a:xfrm>
            <a:off x="390550" y="838982"/>
            <a:ext cx="8428200" cy="1458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 proposta desse segundo renderizador é ele salvar as imagens direto em arquivos. Para isso vamos usar o formato PPM, que é simples e fácil de gravar. E muitos leitores de imagens reconhecem o formato.</a:t>
            </a:r>
            <a:endParaRPr/>
          </a:p>
        </p:txBody>
      </p:sp>
      <p:sp>
        <p:nvSpPr>
          <p:cNvPr id="132" name="Google Shape;132;p1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de Arquivo PPM</a:t>
            </a:r>
            <a:endParaRPr/>
          </a:p>
        </p:txBody>
      </p:sp>
      <p:sp>
        <p:nvSpPr>
          <p:cNvPr id="139" name="Google Shape;139;p18"/>
          <p:cNvSpPr txBox="1"/>
          <p:nvPr>
            <p:ph idx="1" type="body"/>
          </p:nvPr>
        </p:nvSpPr>
        <p:spPr>
          <a:xfrm>
            <a:off x="390550" y="838984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Exemplo de arquivo com 3 colunas e 2 linhas:</a:t>
            </a:r>
            <a:endParaRPr/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41" name="Google Shape;141;p18"/>
          <p:cNvSpPr txBox="1"/>
          <p:nvPr/>
        </p:nvSpPr>
        <p:spPr>
          <a:xfrm>
            <a:off x="474900" y="1564225"/>
            <a:ext cx="5586900" cy="1962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P3           # "P3" means this is a RGB color image in ASCII</a:t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3 2          # "3 2" is the width and height of the image in pixels</a:t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255          # "255" is the maximum value for each color</a:t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# The part above is the header</a:t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# The part below is the image data: RGB triplets</a:t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255   0   0  # red</a:t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0 255   0  # green</a:t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  0   0 255  # blue</a:t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255 255   0  # yellow</a:t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255 255 255  # white</a:t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139700" marR="1397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050">
                <a:solidFill>
                  <a:schemeClr val="dk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0   0   0  # black</a:t>
            </a:r>
            <a:endParaRPr b="1" sz="1050">
              <a:solidFill>
                <a:schemeClr val="dk1"/>
              </a:solidFill>
              <a:highlight>
                <a:schemeClr val="lt1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2025" y="1872225"/>
            <a:ext cx="2019900" cy="13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de Criação de Imagem (main.cc)</a:t>
            </a:r>
            <a:endParaRPr/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50" name="Google Shape;150;p19"/>
          <p:cNvSpPr txBox="1"/>
          <p:nvPr/>
        </p:nvSpPr>
        <p:spPr>
          <a:xfrm>
            <a:off x="574050" y="727515"/>
            <a:ext cx="7995900" cy="45870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latin typeface="Consolas"/>
                <a:ea typeface="Consolas"/>
                <a:cs typeface="Consolas"/>
                <a:sym typeface="Consolas"/>
              </a:rPr>
              <a:t>#include &lt;iostream&gt;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4400FF"/>
                </a:solidFill>
                <a:latin typeface="Consolas"/>
                <a:ea typeface="Consolas"/>
                <a:cs typeface="Consolas"/>
                <a:sym typeface="Consolas"/>
              </a:rPr>
              <a:t>// Image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image_width = 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image_height = 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4400FF"/>
                </a:solidFill>
                <a:latin typeface="Consolas"/>
                <a:ea typeface="Consolas"/>
                <a:cs typeface="Consolas"/>
                <a:sym typeface="Consolas"/>
              </a:rPr>
              <a:t>// Render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cout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b="1" lang="en-BR" sz="1100">
                <a:solidFill>
                  <a:srgbClr val="C41A16"/>
                </a:solidFill>
                <a:latin typeface="Consolas"/>
                <a:ea typeface="Consolas"/>
                <a:cs typeface="Consolas"/>
                <a:sym typeface="Consolas"/>
              </a:rPr>
              <a:t>"P3\n"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&lt;&lt; image_width &lt;&lt; </a:t>
            </a:r>
            <a:r>
              <a:rPr b="1" lang="en-BR" sz="1100">
                <a:solidFill>
                  <a:srgbClr val="C41A16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&lt;&lt; image_height &lt;&lt; </a:t>
            </a:r>
            <a:r>
              <a:rPr b="1" lang="en-BR" sz="1100">
                <a:solidFill>
                  <a:srgbClr val="C41A16"/>
                </a:solidFill>
                <a:latin typeface="Consolas"/>
                <a:ea typeface="Consolas"/>
                <a:cs typeface="Consolas"/>
                <a:sym typeface="Consolas"/>
              </a:rPr>
              <a:t>"\n255\n"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j = image_height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 j &gt;= 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 --j)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 i &lt; image_width; ++i)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r =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(i) / (image_width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g =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(j) / (image_height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b = 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0.25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ir =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255.999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* r);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ig =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255.999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* g);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ib =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255.999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* b);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cout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&lt;&lt; ir &lt;&lt; </a:t>
            </a:r>
            <a:r>
              <a:rPr b="1" lang="en-BR" sz="1100">
                <a:solidFill>
                  <a:srgbClr val="C41A16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&lt;&lt; ig &lt;&lt; </a:t>
            </a:r>
            <a:r>
              <a:rPr b="1" lang="en-BR" sz="1100">
                <a:solidFill>
                  <a:srgbClr val="C41A16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&lt;&lt; ib &lt;&lt; </a:t>
            </a:r>
            <a:r>
              <a:rPr b="1" lang="en-BR" sz="1100">
                <a:solidFill>
                  <a:srgbClr val="C41A16"/>
                </a:solidFill>
                <a:latin typeface="Consolas"/>
                <a:ea typeface="Consolas"/>
                <a:cs typeface="Consolas"/>
                <a:sym typeface="Consolas"/>
              </a:rPr>
              <a:t>'\n'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/>
              <a:t>Exemplo de Criação de Imagem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0"/>
          <p:cNvSpPr txBox="1"/>
          <p:nvPr>
            <p:ph idx="1" type="body"/>
          </p:nvPr>
        </p:nvSpPr>
        <p:spPr>
          <a:xfrm>
            <a:off x="390550" y="838983"/>
            <a:ext cx="8428200" cy="822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Execute o código e veja o resultado. Use o redirecionador para salvar a saída como um arquivo (texto).</a:t>
            </a:r>
            <a:endParaRPr/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59" name="Google Shape;159;p20"/>
          <p:cNvSpPr txBox="1"/>
          <p:nvPr/>
        </p:nvSpPr>
        <p:spPr>
          <a:xfrm>
            <a:off x="474900" y="1736800"/>
            <a:ext cx="3000000" cy="646500"/>
          </a:xfrm>
          <a:prstGeom prst="rect">
            <a:avLst/>
          </a:prstGeom>
          <a:solidFill>
            <a:srgbClr val="E4E4E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c++-11 main.cc -o pathtracer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./pathtracer &gt; image.</a:t>
            </a:r>
            <a:r>
              <a:rPr lang="en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ppm</a:t>
            </a:r>
            <a:endParaRPr sz="1700"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9938" y="2562100"/>
            <a:ext cx="2689425" cy="268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Melhorias (extra)</a:t>
            </a:r>
            <a:endParaRPr/>
          </a:p>
        </p:txBody>
      </p:sp>
      <p:sp>
        <p:nvSpPr>
          <p:cNvPr id="167" name="Google Shape;167;p21"/>
          <p:cNvSpPr txBox="1"/>
          <p:nvPr>
            <p:ph idx="1" type="body"/>
          </p:nvPr>
        </p:nvSpPr>
        <p:spPr>
          <a:xfrm>
            <a:off x="390550" y="838984"/>
            <a:ext cx="8428200" cy="552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Salvar diretamente em um arquivo:</a:t>
            </a:r>
            <a:endParaRPr/>
          </a:p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69" name="Google Shape;169;p21"/>
          <p:cNvSpPr txBox="1"/>
          <p:nvPr/>
        </p:nvSpPr>
        <p:spPr>
          <a:xfrm>
            <a:off x="685475" y="1671250"/>
            <a:ext cx="6995100" cy="1754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&lt;fstream&gt;</a:t>
            </a:r>
            <a:r>
              <a:rPr lang="en-BR" sz="1200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para ler e gravar em arquivos</a:t>
            </a:r>
            <a:endParaRPr b="1" sz="1200">
              <a:solidFill>
                <a:srgbClr val="A31515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200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ofstream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BR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// Cria um stream para arquivos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"image.ppm"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  </a:t>
            </a:r>
            <a:r>
              <a:rPr b="1" lang="en-BR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Abre um arquivo para saída do stream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"P3</a:t>
            </a:r>
            <a:r>
              <a:rPr b="1" lang="en-BR" sz="120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20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-BR" sz="120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ir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ig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ib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-BR" sz="1200">
                <a:solidFill>
                  <a:srgbClr val="EE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200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200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b="1" lang="en-BR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r>
              <a:rPr b="1" lang="en-BR" sz="1200">
                <a:solidFill>
                  <a:srgbClr val="008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// Fecha o stream para arquivo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0" name="Google Shape;170;p21"/>
          <p:cNvSpPr txBox="1"/>
          <p:nvPr/>
        </p:nvSpPr>
        <p:spPr>
          <a:xfrm>
            <a:off x="845450" y="3670175"/>
            <a:ext cx="4921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insira/ajuste nas partes apropriadas do código, se desejar.</a:t>
            </a:r>
            <a:endParaRPr sz="1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Adicionando Indicador de </a:t>
            </a:r>
            <a:r>
              <a:rPr lang="en-BR"/>
              <a:t>Progresso (main.cc)</a:t>
            </a:r>
            <a:endParaRPr/>
          </a:p>
        </p:txBody>
      </p:sp>
      <p:sp>
        <p:nvSpPr>
          <p:cNvPr id="177" name="Google Shape;177;p2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Isso vai ajudar a </a:t>
            </a:r>
            <a:r>
              <a:rPr lang="en-BR"/>
              <a:t>identificar</a:t>
            </a:r>
            <a:r>
              <a:rPr lang="en-BR"/>
              <a:t> se o programa está avançando.</a:t>
            </a:r>
            <a:endParaRPr/>
          </a:p>
        </p:txBody>
      </p:sp>
      <p:sp>
        <p:nvSpPr>
          <p:cNvPr id="178" name="Google Shape;178;p2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79" name="Google Shape;179;p22"/>
          <p:cNvSpPr txBox="1"/>
          <p:nvPr/>
        </p:nvSpPr>
        <p:spPr>
          <a:xfrm>
            <a:off x="474900" y="1454950"/>
            <a:ext cx="5849100" cy="30171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j = image_height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 j &gt;= 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 --j)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en-BR" sz="1100">
                <a:solidFill>
                  <a:srgbClr val="5C2699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b="1" lang="en-BR" sz="1100">
                <a:solidFill>
                  <a:srgbClr val="222222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b="1" lang="en-BR" sz="1100">
                <a:solidFill>
                  <a:srgbClr val="5C2699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cerr</a:t>
            </a:r>
            <a:r>
              <a:rPr b="1" lang="en-BR" sz="1100">
                <a:solidFill>
                  <a:srgbClr val="222222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b="1" lang="en-BR" sz="1100">
                <a:solidFill>
                  <a:srgbClr val="C41A16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"\rScanlines remaining: "</a:t>
            </a:r>
            <a:r>
              <a:rPr b="1" lang="en-BR" sz="1100">
                <a:solidFill>
                  <a:srgbClr val="222222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 &lt;&lt; j &lt;&lt; </a:t>
            </a:r>
            <a:r>
              <a:rPr b="1" lang="en-BR" sz="1100">
                <a:solidFill>
                  <a:srgbClr val="C41A16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b="1" lang="en-BR" sz="1100">
                <a:solidFill>
                  <a:srgbClr val="222222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b="1" lang="en-BR" sz="1100">
                <a:solidFill>
                  <a:srgbClr val="5C2699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b="1" lang="en-BR" sz="1100">
                <a:solidFill>
                  <a:srgbClr val="222222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::flush;</a:t>
            </a:r>
            <a:endParaRPr b="1" sz="1100">
              <a:solidFill>
                <a:srgbClr val="222222"/>
              </a:solidFill>
              <a:highlight>
                <a:srgbClr val="B6D7A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 i &lt; image_width; ++i)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r =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(i) / (image_width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g =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(j) / (image_height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b = 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0.25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ir =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255.999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* r);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ig =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255.999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* g);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ib =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255.999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* b);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cout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&lt;&lt; ir &lt;&lt; </a:t>
            </a:r>
            <a:r>
              <a:rPr b="1" lang="en-BR" sz="1100">
                <a:solidFill>
                  <a:srgbClr val="C41A16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&lt;&lt; ig &lt;&lt; </a:t>
            </a:r>
            <a:r>
              <a:rPr b="1" lang="en-BR" sz="1100">
                <a:solidFill>
                  <a:srgbClr val="C41A16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&lt;&lt; ib &lt;&lt; </a:t>
            </a:r>
            <a:r>
              <a:rPr b="1" lang="en-BR" sz="1100">
                <a:solidFill>
                  <a:srgbClr val="C41A16"/>
                </a:solidFill>
                <a:latin typeface="Consolas"/>
                <a:ea typeface="Consolas"/>
                <a:cs typeface="Consolas"/>
                <a:sym typeface="Consolas"/>
              </a:rPr>
              <a:t>'\n'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5C2699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b="1" lang="en-BR" sz="1100">
                <a:solidFill>
                  <a:srgbClr val="222222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b="1" lang="en-BR" sz="1100">
                <a:solidFill>
                  <a:srgbClr val="5C2699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cerr</a:t>
            </a:r>
            <a:r>
              <a:rPr b="1" lang="en-BR" sz="1100">
                <a:solidFill>
                  <a:srgbClr val="222222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b="1" lang="en-BR" sz="1100">
                <a:solidFill>
                  <a:srgbClr val="C41A16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"\nDone.\n"</a:t>
            </a:r>
            <a:r>
              <a:rPr b="1" lang="en-BR" sz="1100">
                <a:solidFill>
                  <a:srgbClr val="222222"/>
                </a:solidFill>
                <a:highlight>
                  <a:srgbClr val="B6D7A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highlight>
                <a:srgbClr val="B6D7A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Operações Vetoriais (vec3.h) 1/2</a:t>
            </a:r>
            <a:endParaRPr/>
          </a:p>
        </p:txBody>
      </p:sp>
      <p:sp>
        <p:nvSpPr>
          <p:cNvPr id="186" name="Google Shape;186;p2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87" name="Google Shape;187;p23"/>
          <p:cNvSpPr txBox="1"/>
          <p:nvPr/>
        </p:nvSpPr>
        <p:spPr>
          <a:xfrm>
            <a:off x="163850" y="616073"/>
            <a:ext cx="8512500" cy="47562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latin typeface="Consolas"/>
                <a:ea typeface="Consolas"/>
                <a:cs typeface="Consolas"/>
                <a:sym typeface="Consolas"/>
              </a:rPr>
              <a:t>#ifndef VEC3_H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latin typeface="Consolas"/>
                <a:ea typeface="Consolas"/>
                <a:cs typeface="Consolas"/>
                <a:sym typeface="Consolas"/>
              </a:rPr>
              <a:t>#define VEC3_H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latin typeface="Consolas"/>
                <a:ea typeface="Consolas"/>
                <a:cs typeface="Consolas"/>
                <a:sym typeface="Consolas"/>
              </a:rPr>
              <a:t>#include &lt;cmath&gt;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latin typeface="Consolas"/>
                <a:ea typeface="Consolas"/>
                <a:cs typeface="Consolas"/>
                <a:sym typeface="Consolas"/>
              </a:rPr>
              <a:t>#include &lt;iostream&gt;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sqrt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vec3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vec3() : e{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 {}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vec3(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e0,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e1,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e2) : e{e0, e1, e2} {}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];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];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];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vec3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-()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vec3(-e[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 -e[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 -e[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]);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[](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i)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e[i];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&amp;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[](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i) {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e[i];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vec3&amp;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+=(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&amp;v)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+=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+=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+=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100">
              <a:solidFill>
                <a:srgbClr val="FF44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Operações Vetoriais (vec3.h) 2/4</a:t>
            </a:r>
            <a:endParaRPr/>
          </a:p>
        </p:txBody>
      </p:sp>
      <p:sp>
        <p:nvSpPr>
          <p:cNvPr id="194" name="Google Shape;194;p2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95" name="Google Shape;195;p24"/>
          <p:cNvSpPr txBox="1"/>
          <p:nvPr/>
        </p:nvSpPr>
        <p:spPr>
          <a:xfrm>
            <a:off x="163850" y="616073"/>
            <a:ext cx="8512500" cy="45897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0" lIns="91425" spcFirstLastPara="1" rIns="91425" wrap="square" tIns="180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vec3&amp;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*=(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t)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*= t;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*= t;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*= t;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vec3&amp;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/=(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t)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*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this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*= 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/t;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length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sqrt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(length_squared());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length_squared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]*e[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+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]*e[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+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]*e[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4400FF"/>
                </a:solidFill>
                <a:latin typeface="Consolas"/>
                <a:ea typeface="Consolas"/>
                <a:cs typeface="Consolas"/>
                <a:sym typeface="Consolas"/>
              </a:rPr>
              <a:t>// Type aliases for vec3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point3 = vec3;   </a:t>
            </a:r>
            <a:r>
              <a:rPr b="1" lang="en-BR" sz="1100">
                <a:solidFill>
                  <a:srgbClr val="4400FF"/>
                </a:solidFill>
                <a:latin typeface="Consolas"/>
                <a:ea typeface="Consolas"/>
                <a:cs typeface="Consolas"/>
                <a:sym typeface="Consolas"/>
              </a:rPr>
              <a:t>// 3D point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using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color = vec3;    </a:t>
            </a:r>
            <a:r>
              <a:rPr b="1" lang="en-BR" sz="1100">
                <a:solidFill>
                  <a:srgbClr val="4400FF"/>
                </a:solidFill>
                <a:latin typeface="Consolas"/>
                <a:ea typeface="Consolas"/>
                <a:cs typeface="Consolas"/>
                <a:sym typeface="Consolas"/>
              </a:rPr>
              <a:t>// RGB color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FF44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Operações Vetoriais (vec3.h) 3/4</a:t>
            </a:r>
            <a:endParaRPr/>
          </a:p>
        </p:txBody>
      </p:sp>
      <p:sp>
        <p:nvSpPr>
          <p:cNvPr id="202" name="Google Shape;202;p2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03" name="Google Shape;203;p25"/>
          <p:cNvSpPr txBox="1"/>
          <p:nvPr/>
        </p:nvSpPr>
        <p:spPr>
          <a:xfrm>
            <a:off x="163850" y="616073"/>
            <a:ext cx="8512500" cy="4758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0" lIns="91425" spcFirstLastPara="1" rIns="91425" wrap="square" tIns="18000">
            <a:spAutoFit/>
          </a:bodyPr>
          <a:lstStyle/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4400FF"/>
                </a:solidFill>
                <a:latin typeface="Consolas"/>
                <a:ea typeface="Consolas"/>
                <a:cs typeface="Consolas"/>
                <a:sym typeface="Consolas"/>
              </a:rPr>
              <a:t>// vec3 Utility Functions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::ostream&amp;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&lt;&lt;(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::ostream &amp;out,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&amp;v)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out &lt;&lt;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&lt;&lt; </a:t>
            </a:r>
            <a:r>
              <a:rPr b="1" lang="en-BR" sz="1100">
                <a:solidFill>
                  <a:srgbClr val="C41A16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&lt;&lt;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&lt;&lt; </a:t>
            </a:r>
            <a:r>
              <a:rPr b="1" lang="en-BR" sz="1100">
                <a:solidFill>
                  <a:srgbClr val="C41A16"/>
                </a:solidFill>
                <a:latin typeface="Consolas"/>
                <a:ea typeface="Consolas"/>
                <a:cs typeface="Consolas"/>
                <a:sym typeface="Consolas"/>
              </a:rPr>
              <a:t>' '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&lt;&lt;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+(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&amp;u,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&amp;v)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vec3(u.e[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+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+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+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-(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&amp;u,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&amp;v)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vec3(u.e[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-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-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-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&amp;u,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&amp;v)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vec3(u.e[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t,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&amp;v)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vec3(t*v.e[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 t*v.e[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 t*v.e[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*(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&amp;v,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t)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t * v;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operator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/(vec3 v,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t)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/t) * v;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Operações Vetoriais (vec3.h) 4/4</a:t>
            </a:r>
            <a:endParaRPr/>
          </a:p>
        </p:txBody>
      </p:sp>
      <p:sp>
        <p:nvSpPr>
          <p:cNvPr id="210" name="Google Shape;210;p2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11" name="Google Shape;211;p26"/>
          <p:cNvSpPr txBox="1"/>
          <p:nvPr/>
        </p:nvSpPr>
        <p:spPr>
          <a:xfrm>
            <a:off x="163850" y="616073"/>
            <a:ext cx="8512500" cy="3150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dot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 vec3 &amp;u,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 vec3 &amp;v)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+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+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</a:t>
            </a:r>
            <a:r>
              <a:rPr b="1" lang="en-BR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cross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 vec3 &amp;u,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 vec3 &amp;v)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vec3(u.e[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-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   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-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],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           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- u.e[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 * v.e[</a:t>
            </a:r>
            <a:r>
              <a:rPr b="1" lang="en-BR" sz="1100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]);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vec3 </a:t>
            </a:r>
            <a:r>
              <a:rPr b="1" lang="en-BR" sz="11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unit_vector</a:t>
            </a:r>
            <a:r>
              <a:rPr b="1" lang="en-BR" sz="1100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(vec3 v)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v / v.length();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b="1" sz="1100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Ray Tracing</a:t>
            </a:r>
            <a:endParaRPr/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Esta parte do curso foi baseada no livro: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rgbClr val="222222"/>
                </a:solidFill>
              </a:rPr>
              <a:t>“Ray Tracing in One Weekend”, por Peter Shirley</a:t>
            </a:r>
            <a:br>
              <a:rPr lang="en-BR" sz="1100">
                <a:solidFill>
                  <a:srgbClr val="222222"/>
                </a:solidFill>
              </a:rPr>
            </a:br>
            <a:r>
              <a:rPr b="1" lang="en-BR" sz="1100">
                <a:solidFill>
                  <a:srgbClr val="222222"/>
                </a:solidFill>
              </a:rPr>
              <a:t>URL (series)</a:t>
            </a:r>
            <a:r>
              <a:rPr lang="en-BR" sz="1100">
                <a:solidFill>
                  <a:srgbClr val="222222"/>
                </a:solidFill>
              </a:rPr>
              <a:t>: </a:t>
            </a:r>
            <a:r>
              <a:rPr lang="en-BR" sz="1100">
                <a:solidFill>
                  <a:srgbClr val="3388AA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https://raytracing.github.io/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388AA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2175" y="370019"/>
            <a:ext cx="29718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Funções Utilitárias para Cores</a:t>
            </a:r>
            <a:r>
              <a:rPr lang="en-BR"/>
              <a:t> (color.h)</a:t>
            </a:r>
            <a:endParaRPr/>
          </a:p>
        </p:txBody>
      </p:sp>
      <p:sp>
        <p:nvSpPr>
          <p:cNvPr id="218" name="Google Shape;218;p2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19" name="Google Shape;219;p27"/>
          <p:cNvSpPr txBox="1"/>
          <p:nvPr/>
        </p:nvSpPr>
        <p:spPr>
          <a:xfrm>
            <a:off x="163850" y="616073"/>
            <a:ext cx="8512500" cy="37542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#ifndef COLOR_H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COLOR_H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"vec3.h"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&lt;iostream&gt;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write_color</a:t>
            </a:r>
            <a:r>
              <a:rPr b="1" lang="en-BR" sz="11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(std::ostream &amp;out, color pixel_color)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Write the translated [0,255] value of each color component.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out &lt;&lt;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b="1" lang="en-BR" sz="11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255.999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* pixel_color.x()) &lt;&lt; </a:t>
            </a:r>
            <a:r>
              <a:rPr b="1" lang="en-BR" sz="11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' '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&lt;&lt;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b="1" lang="en-BR" sz="11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255.999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* pixel_color.y()) &lt;&lt; </a:t>
            </a:r>
            <a:r>
              <a:rPr b="1" lang="en-BR" sz="11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' '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&lt;&lt;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b="1" lang="en-BR" sz="11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255.999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* pixel_color.z()) &lt;&lt; </a:t>
            </a:r>
            <a:r>
              <a:rPr b="1" lang="en-BR" sz="11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'\n'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b="1" sz="1300">
              <a:solidFill>
                <a:srgbClr val="AA662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Atualizando Rotina Principal (main.cc)</a:t>
            </a:r>
            <a:endParaRPr/>
          </a:p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163850" y="616073"/>
            <a:ext cx="8512500" cy="50133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"color.h"</a:t>
            </a:r>
            <a:endParaRPr b="1" sz="1100">
              <a:solidFill>
                <a:srgbClr val="A31515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"vec3.h"</a:t>
            </a:r>
            <a:endParaRPr b="1" sz="1100">
              <a:solidFill>
                <a:srgbClr val="A31515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&lt;iostream&gt;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&lt;fstream&gt;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para ler e gravar em arquivos.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 Image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256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 Render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ofstream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// Cria um stream para arquivos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"image.ppm"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// Abre um arquivo para saída do stream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"P3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&gt;=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--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cerr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\r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Scanlines remaining: 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flush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 ++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pixel_color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)/(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)/(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0.25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write_color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DD7E6B"/>
                </a:highlight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pixel_color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// Fecha o stream para arquivo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-BR" sz="11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b="1" lang="en-BR" sz="11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cerr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b="1" lang="en-BR" sz="11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"\nDone.\n"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44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Raio (half-line / semirreta)</a:t>
            </a:r>
            <a:endParaRPr/>
          </a:p>
        </p:txBody>
      </p:sp>
      <p:sp>
        <p:nvSpPr>
          <p:cNvPr id="234" name="Google Shape;234;p29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Raios do RayTracer</a:t>
            </a:r>
            <a:endParaRPr/>
          </a:p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{&quot;id&quot;:&quot;1&quot;,&quot;code&quot;:&quot;$$\\text{P}\\left(t\\right)=\\text{A}+t\\text{b}$$&quot;,&quot;backgroundColorModified&quot;:null,&quot;aid&quot;:null,&quot;font&quot;:{&quot;family&quot;:&quot;Arial&quot;,&quot;color&quot;:&quot;#000000&quot;,&quot;size&quot;:12},&quot;type&quot;:&quot;$$&quot;,&quot;backgroundColor&quot;:&quot;#FFFFFF&quot;,&quot;ts&quot;:1635087044281,&quot;cs&quot;:&quot;1lorksIPc/yUA/W6N94ILw==&quot;,&quot;size&quot;:{&quot;width&quot;:112.33333333333333,&quot;height&quot;:18.833333333333332}}" id="236" name="Google Shape;2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25" y="1343550"/>
            <a:ext cx="2404625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419450" y="1867850"/>
            <a:ext cx="3534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é a origem do raio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é um vetor que define a direção do raio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é um parâmetro real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P(t) é o ponto sobre o raio</a:t>
            </a:r>
            <a:endParaRPr sz="1700"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75" y="2929575"/>
            <a:ext cx="7279126" cy="23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Raios</a:t>
            </a:r>
            <a:r>
              <a:rPr lang="en-BR"/>
              <a:t> (ray.h)</a:t>
            </a:r>
            <a:endParaRPr/>
          </a:p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46" name="Google Shape;246;p30"/>
          <p:cNvSpPr txBox="1"/>
          <p:nvPr/>
        </p:nvSpPr>
        <p:spPr>
          <a:xfrm>
            <a:off x="163850" y="616073"/>
            <a:ext cx="8512500" cy="44328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#ifndef RAY_H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RAY_H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"vec3.h"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ray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ray() {}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ray(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origin,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vec3&amp; direction)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: orig(origin), dir(direction)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{}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</a:t>
            </a:r>
            <a:r>
              <a:rPr b="1" lang="en-BR" sz="11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origin</a:t>
            </a:r>
            <a:r>
              <a:rPr b="1" lang="en-BR" sz="11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{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orig; }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vec3 </a:t>
            </a:r>
            <a:r>
              <a:rPr b="1" lang="en-BR" sz="11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direction</a:t>
            </a:r>
            <a:r>
              <a:rPr b="1" lang="en-BR" sz="11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dir; }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</a:t>
            </a:r>
            <a:r>
              <a:rPr b="1" lang="en-BR" sz="11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at</a:t>
            </a:r>
            <a:r>
              <a:rPr b="1" lang="en-BR" sz="11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 sz="11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t)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orig + t*dir;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orig;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vec3 dir;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b="1" sz="1300">
              <a:solidFill>
                <a:srgbClr val="AF00DB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Lançando os Raios na Cena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Vamos lançar raios pelos pixels e calcular a cor vista na direção desses raios. As etapas envolvidas são: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indent="-396875" lvl="0" marL="457200" rtl="0" algn="l">
              <a:spcBef>
                <a:spcPts val="40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calcular o raio do ponto de vista até o pixel;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determinar quais objetos o raio faz a interseção;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indent="-396875" lvl="0" marL="457200" rtl="0" algn="l">
              <a:spcBef>
                <a:spcPts val="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calcular uma cor para esse ponto de interseção.</a:t>
            </a:r>
            <a:endParaRPr/>
          </a:p>
        </p:txBody>
      </p:sp>
      <p:sp>
        <p:nvSpPr>
          <p:cNvPr id="254" name="Google Shape;254;p3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Criando câmera</a:t>
            </a:r>
            <a:endParaRPr/>
          </a:p>
        </p:txBody>
      </p:sp>
      <p:sp>
        <p:nvSpPr>
          <p:cNvPr id="261" name="Google Shape;261;p32"/>
          <p:cNvSpPr txBox="1"/>
          <p:nvPr>
            <p:ph idx="1" type="body"/>
          </p:nvPr>
        </p:nvSpPr>
        <p:spPr>
          <a:xfrm>
            <a:off x="261575" y="838975"/>
            <a:ext cx="86379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Vamos deixar o ponto de vista no (0,0,0) olhando para o Z negativo.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A varredura da tela será a partir do ponto </a:t>
            </a:r>
            <a:r>
              <a:rPr lang="en-BR" sz="1900"/>
              <a:t>superior</a:t>
            </a:r>
            <a:r>
              <a:rPr lang="en-BR" sz="1900"/>
              <a:t> esquerdo.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A razão de aspecto da tela será de 16:9.</a:t>
            </a:r>
            <a:endParaRPr sz="1900"/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50" y="2047229"/>
            <a:ext cx="8637899" cy="3137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Lançando os Raios</a:t>
            </a:r>
            <a:r>
              <a:rPr lang="en-BR"/>
              <a:t> (main.cc) 1/2</a:t>
            </a:r>
            <a:endParaRPr/>
          </a:p>
        </p:txBody>
      </p:sp>
      <p:sp>
        <p:nvSpPr>
          <p:cNvPr id="270" name="Google Shape;270;p3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71" name="Google Shape;271;p33"/>
          <p:cNvSpPr txBox="1"/>
          <p:nvPr/>
        </p:nvSpPr>
        <p:spPr>
          <a:xfrm>
            <a:off x="163850" y="616073"/>
            <a:ext cx="8512500" cy="4795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36000" lIns="91425" spcFirstLastPara="1" rIns="91425" wrap="square" tIns="18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"color.h"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"ray.h"</a:t>
            </a:r>
            <a:endParaRPr b="1" sz="1100">
              <a:solidFill>
                <a:srgbClr val="A31515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"vec3.h"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&lt;iostream&gt;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&lt;fstream&gt;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para ler e gravar em arquivos.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// Função auxiliar para criar um fundo de imagem colorido</a:t>
            </a:r>
            <a:endParaRPr b="1" sz="1100">
              <a:solidFill>
                <a:srgbClr val="008000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ray_color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unit_direction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unit_vector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unit_direction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 +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0.7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 Image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16.0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9.0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static_cast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// Camera</a:t>
            </a:r>
            <a:endParaRPr b="1" sz="1100">
              <a:solidFill>
                <a:srgbClr val="008000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viewport_height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2.0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viewport_width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viewport_height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focal_length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horizontal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viewport_width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vertical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viewport_height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lower_left_corner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horizontal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vertical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focal_length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300">
              <a:solidFill>
                <a:srgbClr val="FF4400"/>
              </a:solidFill>
              <a:highlight>
                <a:srgbClr val="B6D7A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Lançando os Raios (main.cc) 2/2</a:t>
            </a:r>
            <a:endParaRPr/>
          </a:p>
        </p:txBody>
      </p:sp>
      <p:sp>
        <p:nvSpPr>
          <p:cNvPr id="278" name="Google Shape;278;p3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79" name="Google Shape;279;p34"/>
          <p:cNvSpPr txBox="1"/>
          <p:nvPr/>
        </p:nvSpPr>
        <p:spPr>
          <a:xfrm>
            <a:off x="163850" y="616073"/>
            <a:ext cx="8512500" cy="35862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 Render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ofstream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// Cria um stream para arquivos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"image.ppm"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// Abre um arquivo para saída do stream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"P3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&gt;=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--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cerr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\r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Scanlines remaining: 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flush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++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/ 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/ 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lower_left_corner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horizontal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vertical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pixel_color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ray_color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write_color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pixel_color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// Fecha o stream para arquivo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cerr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Done.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FF44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Interpolações</a:t>
            </a:r>
            <a:endParaRPr/>
          </a:p>
        </p:txBody>
      </p:sp>
      <p:sp>
        <p:nvSpPr>
          <p:cNvPr id="286" name="Google Shape;286;p35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Lembrando que para o céu estamos fazendo uma interpolação linear </a:t>
            </a:r>
            <a:r>
              <a:rPr lang="en-BR"/>
              <a:t>"lerp"</a:t>
            </a:r>
            <a:r>
              <a:rPr lang="en-BR"/>
              <a:t>.</a:t>
            </a:r>
            <a:endParaRPr/>
          </a:p>
        </p:txBody>
      </p:sp>
      <p:sp>
        <p:nvSpPr>
          <p:cNvPr id="287" name="Google Shape;287;p3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88" name="Google Shape;28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2736238"/>
            <a:ext cx="3810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null,&quot;code&quot;:&quot;$$\\text{blendedValue}=\\left(1-t\\right)\\cdot\\text{startValue}+t\\cdot\\text{endValue}$$&quot;,&quot;aid&quot;:null,&quot;type&quot;:&quot;$$&quot;,&quot;backgroundColor&quot;:&quot;#FFFFFF&quot;,&quot;font&quot;:{&quot;size&quot;:12,&quot;color&quot;:&quot;#000000&quot;,&quot;family&quot;:&quot;Arial&quot;},&quot;id&quot;:&quot;2&quot;,&quot;ts&quot;:1635160622834,&quot;cs&quot;:&quot;xBkGz2O8Gs9HyS0zFaJQGw==&quot;,&quot;size&quot;:{&quot;width&quot;:408.6666666666667,&quot;height&quot;:19}}" id="289" name="Google Shape;28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088" y="1710575"/>
            <a:ext cx="5711125" cy="26552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5"/>
          <p:cNvSpPr txBox="1"/>
          <p:nvPr/>
        </p:nvSpPr>
        <p:spPr>
          <a:xfrm>
            <a:off x="1880975" y="2051375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variando de 0 a 1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297" name="Google Shape;297;p36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Esferas são objetos comuns em RayTracer devido à simplicidade de </a:t>
            </a:r>
            <a:r>
              <a:rPr lang="en-BR"/>
              <a:t>calcular</a:t>
            </a:r>
            <a:r>
              <a:rPr lang="en-BR"/>
              <a:t> a intersecção de um raio com uma esfera.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Assim, para um ponto (x, y, z) sobre a esfera a equação acima precisa ser verdadeira.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Para um ponto dentro da esfera x</a:t>
            </a:r>
            <a:r>
              <a:rPr baseline="30000" lang="en-BR"/>
              <a:t>2</a:t>
            </a:r>
            <a:r>
              <a:rPr lang="en-BR"/>
              <a:t> + y</a:t>
            </a:r>
            <a:r>
              <a:rPr baseline="30000" lang="en-BR"/>
              <a:t>2</a:t>
            </a:r>
            <a:r>
              <a:rPr lang="en-BR"/>
              <a:t> + z</a:t>
            </a:r>
            <a:r>
              <a:rPr baseline="30000" lang="en-BR"/>
              <a:t>2</a:t>
            </a:r>
            <a:r>
              <a:rPr lang="en-BR"/>
              <a:t> &lt; R</a:t>
            </a:r>
            <a:r>
              <a:rPr baseline="30000" lang="en-BR"/>
              <a:t>2</a:t>
            </a:r>
            <a:r>
              <a:rPr lang="en-BR"/>
              <a:t>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Para um ponto fora da esfera x</a:t>
            </a:r>
            <a:r>
              <a:rPr baseline="30000" lang="en-BR"/>
              <a:t>2</a:t>
            </a:r>
            <a:r>
              <a:rPr lang="en-BR"/>
              <a:t> + y</a:t>
            </a:r>
            <a:r>
              <a:rPr baseline="30000" lang="en-BR"/>
              <a:t>2</a:t>
            </a:r>
            <a:r>
              <a:rPr lang="en-BR"/>
              <a:t> + z</a:t>
            </a:r>
            <a:r>
              <a:rPr baseline="30000" lang="en-BR"/>
              <a:t>2</a:t>
            </a:r>
            <a:r>
              <a:rPr lang="en-BR"/>
              <a:t> &gt; R</a:t>
            </a:r>
            <a:r>
              <a:rPr baseline="30000" lang="en-BR"/>
              <a:t>2</a:t>
            </a:r>
            <a:r>
              <a:rPr lang="en-BR"/>
              <a:t>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{&quot;code&quot;:&quot;$$x^{2}+y^{2}+z^{2}=R^{2}$$&quot;,&quot;backgroundColor&quot;:&quot;#FFFFFF&quot;,&quot;aid&quot;:null,&quot;font&quot;:{&quot;family&quot;:&quot;Arial&quot;,&quot;size&quot;:12,&quot;color&quot;:&quot;#000000&quot;},&quot;id&quot;:&quot;3&quot;,&quot;backgroundColorModified&quot;:null,&quot;type&quot;:&quot;$$&quot;,&quot;ts&quot;:1635160792972,&quot;cs&quot;:&quot;XiGAijEXqOoHOOmX+7oqyA==&quot;,&quot;size&quot;:{&quot;width&quot;:142,&quot;height&quot;:20.5}}" id="299" name="Google Shape;29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325" y="1733613"/>
            <a:ext cx="2781899" cy="4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Ray Tracing</a:t>
            </a:r>
            <a:endParaRPr/>
          </a:p>
        </p:txBody>
      </p:sp>
      <p:sp>
        <p:nvSpPr>
          <p:cNvPr id="61" name="Google Shape;61;p10"/>
          <p:cNvSpPr txBox="1"/>
          <p:nvPr>
            <p:ph idx="1" type="body"/>
          </p:nvPr>
        </p:nvSpPr>
        <p:spPr>
          <a:xfrm>
            <a:off x="390550" y="838983"/>
            <a:ext cx="8428200" cy="1071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 Ray Tracing usa um mecanismo de projeção de raios para reunir recursivamente as contribuições de luz de objetos reflexivos e refrativos.</a:t>
            </a:r>
            <a:endParaRPr/>
          </a:p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63" name="Google Shape;6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987" y="1944025"/>
            <a:ext cx="5298586" cy="346670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600"/>
              <a:t>fonte: Ray Tracing Gems - High-Quality and Real-Time Rendering with DXR and Other APIs, por: Eric HainesTomas evAkenine-Möller</a:t>
            </a:r>
            <a:endParaRPr sz="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306" name="Google Shape;306;p37"/>
          <p:cNvSpPr txBox="1"/>
          <p:nvPr>
            <p:ph idx="1" type="body"/>
          </p:nvPr>
        </p:nvSpPr>
        <p:spPr>
          <a:xfrm>
            <a:off x="235350" y="838975"/>
            <a:ext cx="87690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Para uma esfera centrada em (C</a:t>
            </a:r>
            <a:r>
              <a:rPr baseline="-25000" lang="en-BR" sz="1900"/>
              <a:t>x</a:t>
            </a:r>
            <a:r>
              <a:rPr lang="en-BR" sz="1900"/>
              <a:t>,C</a:t>
            </a:r>
            <a:r>
              <a:rPr baseline="-25000" lang="en-BR" sz="1900"/>
              <a:t>y</a:t>
            </a:r>
            <a:r>
              <a:rPr lang="en-BR" sz="1900"/>
              <a:t>,C</a:t>
            </a:r>
            <a:r>
              <a:rPr baseline="-25000" lang="en-BR" sz="1900"/>
              <a:t>z</a:t>
            </a:r>
            <a:r>
              <a:rPr lang="en-BR" sz="1900"/>
              <a:t>):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Para um ponto P na superfície, podemos calcular o vetor (P-C), logo: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Assim a equação da esfera na forma vetorial é:</a:t>
            </a:r>
            <a:endParaRPr sz="1900"/>
          </a:p>
        </p:txBody>
      </p:sp>
      <p:sp>
        <p:nvSpPr>
          <p:cNvPr id="307" name="Google Shape;307;p3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{&quot;aid&quot;:null,&quot;backgroundColorModified&quot;:false,&quot;font&quot;:{&quot;size&quot;:24.5,&quot;family&quot;:&quot;Arial&quot;,&quot;color&quot;:&quot;#000000&quot;},&quot;id&quot;:&quot;3&quot;,&quot;backgroundColor&quot;:&quot;#FFFFFF&quot;,&quot;type&quot;:&quot;$$&quot;,&quot;code&quot;:&quot;$$\\left(x-C_{x}\\right)^{2}+\\left(y-C_{y}\\right)^{2}+\\left(z-C_{z}\\right)^{2}=r^{2}$$&quot;,&quot;ts&quot;:1635161098727,&quot;cs&quot;:&quot;T+VaddbUDwwKX85PcY51cw==&quot;,&quot;size&quot;:{&quot;width&quot;:635.5,&quot;height&quot;:48}}" id="308" name="Google Shape;30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73" y="1501650"/>
            <a:ext cx="5847842" cy="441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code&quot;:&quot;$$\\left(\\mathbf{P}-\\mathbf{C}\\right)\\cdot\\left(\\mathbf{P}-\\mathbf{C}\\right)=\\left(x-C_{x}\\right)^{2}+\\left(y-C_{y}\\right)^{2}+\\left(z-C_{z}\\right)^{2}$$&quot;,&quot;type&quot;:&quot;$$&quot;,&quot;id&quot;:&quot;3&quot;,&quot;aid&quot;:null,&quot;font&quot;:{&quot;family&quot;:&quot;Arial&quot;,&quot;size&quot;:24.5,&quot;color&quot;:&quot;#000000&quot;},&quot;backgroundColor&quot;:&quot;#FFFFFF&quot;,&quot;ts&quot;:1635161397929,&quot;cs&quot;:&quot;kASbqao67yB5YWkcLOk97A==&quot;,&quot;size&quot;:{&quot;width&quot;:908,&quot;height&quot;:48.000000000000036}}" id="309" name="Google Shape;30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13" y="2943482"/>
            <a:ext cx="8355375" cy="4416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font&quot;:{&quot;size&quot;:23.5,&quot;family&quot;:&quot;Arial&quot;,&quot;color&quot;:&quot;#000000&quot;},&quot;backgroundColor&quot;:&quot;#FFFFFF&quot;,&quot;backgroundColorModified&quot;:false,&quot;aid&quot;:null,&quot;id&quot;:&quot;3&quot;,&quot;code&quot;:&quot;$$\\left(\\mathbf{P}-\\mathbf{C}\\right)\\cdot\\left(\\mathbf{P}-\\mathbf{C}\\right)=r^{2}$$&quot;,&quot;ts&quot;:1635161519385,&quot;cs&quot;:&quot;JeVcbIOkGArfLUgHMpU4YQ==&quot;,&quot;size&quot;:{&quot;width&quot;:366.6666666666667,&quot;height&quot;:41.666666666666664}}" id="310" name="Google Shape;31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392" y="4498407"/>
            <a:ext cx="3492500" cy="3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317" name="Google Shape;317;p38"/>
          <p:cNvSpPr txBox="1"/>
          <p:nvPr>
            <p:ph idx="1" type="body"/>
          </p:nvPr>
        </p:nvSpPr>
        <p:spPr>
          <a:xfrm>
            <a:off x="235350" y="838975"/>
            <a:ext cx="87690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Desejamos saber se o raio </a:t>
            </a:r>
            <a:r>
              <a:rPr b="1" lang="en-BR" sz="1900"/>
              <a:t>P</a:t>
            </a:r>
            <a:r>
              <a:rPr lang="en-BR" sz="1900"/>
              <a:t>(t)=</a:t>
            </a:r>
            <a:r>
              <a:rPr b="1" lang="en-BR" sz="1900"/>
              <a:t>A</a:t>
            </a:r>
            <a:r>
              <a:rPr lang="en-BR" sz="1900"/>
              <a:t>+t</a:t>
            </a:r>
            <a:r>
              <a:rPr b="1" lang="en-BR" sz="1900"/>
              <a:t>b</a:t>
            </a:r>
            <a:r>
              <a:rPr lang="en-BR" sz="1900"/>
              <a:t> </a:t>
            </a:r>
            <a:r>
              <a:rPr lang="en-BR" sz="1900"/>
              <a:t>intersecta a esfera, assim: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Ou expandindo:</a:t>
            </a:r>
            <a:endParaRPr sz="1900"/>
          </a:p>
        </p:txBody>
      </p:sp>
      <p:sp>
        <p:nvSpPr>
          <p:cNvPr id="318" name="Google Shape;318;p3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{&quot;backgroundColor&quot;:&quot;#FFFFFF&quot;,&quot;aid&quot;:null,&quot;code&quot;:&quot;$$\\left(\\mathbf{P}\\left(t\\right)-\\mathbf{C}\\right)\\cdot\\left(\\mathbf{P}\\left(t\\right)-\\mathbf{C}\\right)=r^{2}$$&quot;,&quot;id&quot;:&quot;3&quot;,&quot;type&quot;:&quot;$$&quot;,&quot;font&quot;:{&quot;size&quot;:23.5,&quot;color&quot;:&quot;#000000&quot;,&quot;family&quot;:&quot;Arial&quot;},&quot;backgroundColorModified&quot;:false,&quot;ts&quot;:1635161693884,&quot;cs&quot;:&quot;PRSj975urNoPRP1IdvUAFQ==&quot;,&quot;size&quot;:{&quot;width&quot;:450,&quot;height&quot;:41.666666666666664}}" id="319" name="Google Shape;3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67" y="1588180"/>
            <a:ext cx="4286250" cy="396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type&quot;:&quot;$$&quot;,&quot;code&quot;:&quot;$$\\left(\\mathbf{A}+tb-\\mathbf{C}\\right)\\cdot\\left(\\mathbf{A}+tb-\\mathbf{C}\\right)=r^{2}$$&quot;,&quot;aid&quot;:null,&quot;backgroundColor&quot;:&quot;#FFFFFF&quot;,&quot;font&quot;:{&quot;color&quot;:&quot;#000000&quot;,&quot;size&quot;:23.5,&quot;family&quot;:&quot;Arial&quot;},&quot;id&quot;:&quot;3&quot;,&quot;ts&quot;:1635161769487,&quot;cs&quot;:&quot;jtr1nJCdh+2xTKx5lFN/Ag==&quot;,&quot;size&quot;:{&quot;width&quot;:520.5,&quot;height&quot;:42.000000000000036}}" id="320" name="Google Shape;32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117" y="3095910"/>
            <a:ext cx="4957763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&quot;:&quot;#FFFFFF&quot;,&quot;id&quot;:&quot;3&quot;,&quot;code&quot;:&quot;$$t^{2}\\mathbf{b}\\cdot \\mathbf{b}+2t\\mathbf{b}\\left(\\mathbf{A}-\\mathbf{C}\\right)+\\left(\\mathbf{A}-\\mathbf{C}\\right)\\cdot\\left(\\mathbf{A}-\\mathbf{C}\\right)-r^{2}=0$$&quot;,&quot;type&quot;:&quot;$$&quot;,&quot;backgroundColorModified&quot;:false,&quot;font&quot;:{&quot;size&quot;:23.5,&quot;color&quot;:&quot;#000000&quot;,&quot;family&quot;:&quot;Arial&quot;},&quot;aid&quot;:null,&quot;ts&quot;:1635161909719,&quot;cs&quot;:&quot;Az5SaQBH4s4r3P47WlnsRA==&quot;,&quot;size&quot;:{&quot;width&quot;:824,&quot;height&quot;:42}}" id="321" name="Google Shape;321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92" y="3977360"/>
            <a:ext cx="784860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328" name="Google Shape;328;p39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Podemos usar o Bhaskara para encontrar as </a:t>
            </a:r>
            <a:r>
              <a:rPr lang="en-BR" sz="1900"/>
              <a:t>raízes</a:t>
            </a:r>
            <a:r>
              <a:rPr lang="en-BR" sz="1900"/>
              <a:t> da equação de segundo grau.</a:t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Se o delta:</a:t>
            </a:r>
            <a:endParaRPr sz="1900"/>
          </a:p>
          <a:p>
            <a:pPr indent="-197949" lvl="0" marL="269999" rtl="0" algn="l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en-BR" sz="1700"/>
              <a:t>positivo: temos duas raizes</a:t>
            </a:r>
            <a:endParaRPr sz="1700"/>
          </a:p>
          <a:p>
            <a:pPr indent="-197949" lvl="0" marL="269999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BR" sz="1700"/>
              <a:t>zero: temos uma raiz</a:t>
            </a:r>
            <a:endParaRPr sz="1700"/>
          </a:p>
          <a:p>
            <a:pPr indent="-197949" lvl="0" marL="269999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-BR" sz="1700"/>
              <a:t>negativo: não temos solução</a:t>
            </a:r>
            <a:endParaRPr sz="1700"/>
          </a:p>
        </p:txBody>
      </p:sp>
      <p:sp>
        <p:nvSpPr>
          <p:cNvPr id="329" name="Google Shape;329;p3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{&quot;type&quot;:&quot;$$&quot;,&quot;font&quot;:{&quot;size&quot;:12,&quot;color&quot;:&quot;#000000&quot;,&quot;family&quot;:&quot;Arial&quot;},&quot;aid&quot;:null,&quot;id&quot;:&quot;4&quot;,&quot;backgroundColorModified&quot;:null,&quot;code&quot;:&quot;$$\\Delta=b^{2}-4ac$$&quot;,&quot;backgroundColor&quot;:&quot;#FFFFFF&quot;,&quot;ts&quot;:1635162244353,&quot;cs&quot;:&quot;qh4j5ggt2O1zkoZRjr431g==&quot;,&quot;size&quot;:{&quot;width&quot;:105.83333333333333,&quot;height&quot;:16.833333333333332}}" id="330" name="Google Shape;33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250" y="1682650"/>
            <a:ext cx="1663330" cy="264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size&quot;:12,&quot;color&quot;:&quot;#000000&quot;},&quot;aid&quot;:null,&quot;type&quot;:&quot;$$&quot;,&quot;code&quot;:&quot;$$X=\\frac{-b\\pm{\\sqrt[]{\\Delta}}}{2a}$$&quot;,&quot;backgroundColorModified&quot;:null,&quot;backgroundColor&quot;:&quot;#FFFFFF&quot;,&quot;id&quot;:&quot;5&quot;,&quot;ts&quot;:1635162332812,&quot;cs&quot;:&quot;cUfn+zf/lUUIgODlaJHHPA==&quot;,&quot;size&quot;:{&quot;width&quot;:124,&quot;height&quot;:43.333333333333336}}" id="331" name="Google Shape;33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879" y="1474400"/>
            <a:ext cx="1948847" cy="6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3500" y="2506945"/>
            <a:ext cx="4002076" cy="267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0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Em uma próxima edição explicar com mais calma a intersecção de raio com esfera.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Estudantes tiveram um pouco de dificuldade de entender equação do segundo grau.</a:t>
            </a:r>
            <a:endParaRPr/>
          </a:p>
        </p:txBody>
      </p:sp>
      <p:sp>
        <p:nvSpPr>
          <p:cNvPr id="340" name="Google Shape;340;p4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Criando Imagem da Esfera</a:t>
            </a:r>
            <a:endParaRPr/>
          </a:p>
        </p:txBody>
      </p:sp>
      <p:sp>
        <p:nvSpPr>
          <p:cNvPr id="347" name="Google Shape;347;p4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48" name="Google Shape;348;p41"/>
          <p:cNvSpPr txBox="1"/>
          <p:nvPr/>
        </p:nvSpPr>
        <p:spPr>
          <a:xfrm>
            <a:off x="163850" y="616073"/>
            <a:ext cx="8512500" cy="34848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hit_sphere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2.0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-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discriminant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discriminant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Função auxiliar para criar um fundo de imagem colorido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ray_color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hit_sphere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,-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unit_direction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unit_vector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unit_direction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+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0.7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descr="{&quot;backgroundColor&quot;:&quot;#FFFFFF&quot;,&quot;id&quot;:&quot;3&quot;,&quot;code&quot;:&quot;$$t^{2}\\mathbf{b}\\cdot \\mathbf{b}+2t\\mathbf{b}\\left(\\mathbf{A}-\\mathbf{C}\\right)+\\left(\\mathbf{A}-\\mathbf{C}\\right)\\cdot\\left(\\mathbf{A}-\\mathbf{C}\\right)-r^{2}=0$$&quot;,&quot;type&quot;:&quot;$$&quot;,&quot;backgroundColorModified&quot;:false,&quot;font&quot;:{&quot;size&quot;:23.5,&quot;color&quot;:&quot;#000000&quot;,&quot;family&quot;:&quot;Arial&quot;},&quot;aid&quot;:null,&quot;ts&quot;:1635161909719,&quot;cs&quot;:&quot;Az5SaQBH4s4r3P47WlnsRA==&quot;,&quot;size&quot;:{&quot;width&quot;:824,&quot;height&quot;:42}}" id="349" name="Google Shape;34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74" y="4325603"/>
            <a:ext cx="6502001" cy="3314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font&quot;:{&quot;size&quot;:12,&quot;color&quot;:&quot;#000000&quot;,&quot;family&quot;:&quot;Arial&quot;},&quot;aid&quot;:null,&quot;id&quot;:&quot;4&quot;,&quot;backgroundColorModified&quot;:null,&quot;code&quot;:&quot;$$\\Delta=b^{2}-4ac$$&quot;,&quot;backgroundColor&quot;:&quot;#FFFFFF&quot;,&quot;ts&quot;:1635162244353,&quot;cs&quot;:&quot;qh4j5ggt2O1zkoZRjr431g==&quot;,&quot;size&quot;:{&quot;width&quot;:105.83333333333333,&quot;height&quot;:16.833333333333332}}" id="350" name="Google Shape;35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1900" y="5021025"/>
            <a:ext cx="1663330" cy="26456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size&quot;:12,&quot;color&quot;:&quot;#000000&quot;},&quot;aid&quot;:null,&quot;type&quot;:&quot;$$&quot;,&quot;code&quot;:&quot;$$X=\\frac{-b\\pm{\\sqrt[]{\\Delta}}}{2a}$$&quot;,&quot;backgroundColorModified&quot;:null,&quot;backgroundColor&quot;:&quot;#FFFFFF&quot;,&quot;id&quot;:&quot;5&quot;,&quot;ts&quot;:1635162332812,&quot;cs&quot;:&quot;cUfn+zf/lUUIgODlaJHHPA==&quot;,&quot;size&quot;:{&quot;width&quot;:124,&quot;height&quot;:43.333333333333336}}" id="351" name="Google Shape;35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5529" y="4812775"/>
            <a:ext cx="1948847" cy="6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Desenhando a esfera</a:t>
            </a:r>
            <a:endParaRPr/>
          </a:p>
        </p:txBody>
      </p:sp>
      <p:sp>
        <p:nvSpPr>
          <p:cNvPr id="358" name="Google Shape;358;p4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59" name="Google Shape;35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113" y="861475"/>
            <a:ext cx="6024325" cy="33886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2"/>
          <p:cNvSpPr txBox="1"/>
          <p:nvPr/>
        </p:nvSpPr>
        <p:spPr>
          <a:xfrm>
            <a:off x="694725" y="4291125"/>
            <a:ext cx="7817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Dois problemas: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6999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Uma esfera atrás da câmera apareceria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216999" lvl="0" marL="2699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BR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Não estamos tratando os tons de cores devido a efeitos de iluminação</a:t>
            </a:r>
            <a:endParaRPr b="1"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Normais na Superfície</a:t>
            </a:r>
            <a:endParaRPr/>
          </a:p>
        </p:txBody>
      </p:sp>
      <p:sp>
        <p:nvSpPr>
          <p:cNvPr id="367" name="Google Shape;367;p4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Para descobrir o vetor normal em um ponto na superfície de uma esfera, basta subtrair esse ponto do centro da esfera:</a:t>
            </a:r>
            <a:endParaRPr/>
          </a:p>
        </p:txBody>
      </p:sp>
      <p:sp>
        <p:nvSpPr>
          <p:cNvPr id="368" name="Google Shape;368;p4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{&quot;font&quot;:{&quot;size&quot;:12,&quot;color&quot;:&quot;#000000&quot;,&quot;family&quot;:&quot;Arial&quot;},&quot;type&quot;:&quot;$$&quot;,&quot;id&quot;:&quot;6&quot;,&quot;backgroundColor&quot;:&quot;#FFFFFF&quot;,&quot;backgroundColorModified&quot;:null,&quot;aid&quot;:null,&quot;code&quot;:&quot;$$\\vec{\\mathbf{N}}=\\left(\\mathbf{P}-\\mathbf{C}\\right)$$&quot;,&quot;ts&quot;:1635163493138,&quot;cs&quot;:&quot;Mj3rkUB39QwiFfu9Sgr6cQ==&quot;,&quot;size&quot;:{&quot;width&quot;:107.33333333333333,&quot;height&quot;:22.5}}" id="369" name="Google Shape;36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263" y="1779487"/>
            <a:ext cx="1975475" cy="4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675" y="2676875"/>
            <a:ext cx="44386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Renderizando usando as normais</a:t>
            </a:r>
            <a:endParaRPr/>
          </a:p>
        </p:txBody>
      </p:sp>
      <p:sp>
        <p:nvSpPr>
          <p:cNvPr id="377" name="Google Shape;377;p4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78" name="Google Shape;378;p44"/>
          <p:cNvSpPr txBox="1"/>
          <p:nvPr/>
        </p:nvSpPr>
        <p:spPr>
          <a:xfrm>
            <a:off x="163850" y="616073"/>
            <a:ext cx="8512500" cy="4263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hit_sphere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-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discriminant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discriminant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(-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b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sqrt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discriminant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) / 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2.0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Função auxiliar para criar um fundo de imagem colorido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ray_color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hit_sphere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,-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&gt;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unit_vector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,-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()+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()+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z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()+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unit_direction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unit_vector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unit_direction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 +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0.7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Esfera exibindo valores das normais</a:t>
            </a:r>
            <a:endParaRPr/>
          </a:p>
        </p:txBody>
      </p:sp>
      <p:sp>
        <p:nvSpPr>
          <p:cNvPr id="385" name="Google Shape;385;p45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Os valores das normais (x,y,z) foram mapeados para as cores na superfície (r,b,g).</a:t>
            </a:r>
            <a:endParaRPr/>
          </a:p>
        </p:txBody>
      </p:sp>
      <p:sp>
        <p:nvSpPr>
          <p:cNvPr id="386" name="Google Shape;386;p4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87" name="Google Shape;38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7200" y="1785949"/>
            <a:ext cx="6309575" cy="354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Simplificando o código de intersecção de raios</a:t>
            </a:r>
            <a:endParaRPr/>
          </a:p>
        </p:txBody>
      </p:sp>
      <p:sp>
        <p:nvSpPr>
          <p:cNvPr id="394" name="Google Shape;394;p46"/>
          <p:cNvSpPr txBox="1"/>
          <p:nvPr>
            <p:ph idx="1" type="body"/>
          </p:nvPr>
        </p:nvSpPr>
        <p:spPr>
          <a:xfrm>
            <a:off x="390550" y="1438675"/>
            <a:ext cx="8428200" cy="3896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16999" lvl="0" marL="179999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Primeiro, o produto escalar de um vetor por ele mesmo é igual ao quadrado do módulo daquele vetor.</a:t>
            </a:r>
            <a:endParaRPr/>
          </a:p>
          <a:p>
            <a:pPr indent="-216999" lvl="0" marL="179999" rtl="0" algn="l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en-BR"/>
              <a:t>Segundo que o valor de b é uma multiplicação de 2, assim podemos colocar em evidência esse fator 2 e simplificar.</a:t>
            </a:r>
            <a:endParaRPr/>
          </a:p>
        </p:txBody>
      </p:sp>
      <p:sp>
        <p:nvSpPr>
          <p:cNvPr id="395" name="Google Shape;395;p4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{&quot;backgroundColor&quot;:&quot;#FFFFFF&quot;,&quot;id&quot;:&quot;3&quot;,&quot;code&quot;:&quot;$$t^{2}\\mathbf{b}\\cdot \\mathbf{b}+2t\\mathbf{b}\\left(\\mathbf{A}-\\mathbf{C}\\right)+\\left(\\mathbf{A}-\\mathbf{C}\\right)\\cdot\\left(\\mathbf{A}-\\mathbf{C}\\right)-r^{2}=0$$&quot;,&quot;type&quot;:&quot;$$&quot;,&quot;backgroundColorModified&quot;:false,&quot;font&quot;:{&quot;size&quot;:23.5,&quot;color&quot;:&quot;#000000&quot;,&quot;family&quot;:&quot;Arial&quot;},&quot;aid&quot;:null,&quot;ts&quot;:1635161909719,&quot;cs&quot;:&quot;Az5SaQBH4s4r3P47WlnsRA==&quot;,&quot;size&quot;:{&quot;width&quot;:824,&quot;height&quot;:42}}" id="396" name="Google Shape;39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74" y="838977"/>
            <a:ext cx="6502001" cy="3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488" y="2972293"/>
            <a:ext cx="2243575" cy="25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6"/>
          <p:cNvSpPr/>
          <p:nvPr/>
        </p:nvSpPr>
        <p:spPr>
          <a:xfrm>
            <a:off x="4030054" y="791540"/>
            <a:ext cx="2438100" cy="44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6"/>
          <p:cNvSpPr/>
          <p:nvPr/>
        </p:nvSpPr>
        <p:spPr>
          <a:xfrm>
            <a:off x="2163851" y="782225"/>
            <a:ext cx="1577700" cy="444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Alguns Livros Interessantes</a:t>
            </a:r>
            <a:endParaRPr/>
          </a:p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52" y="838975"/>
            <a:ext cx="6679324" cy="458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Renderizando usando as normais (main.cc)</a:t>
            </a:r>
            <a:endParaRPr/>
          </a:p>
        </p:txBody>
      </p:sp>
      <p:sp>
        <p:nvSpPr>
          <p:cNvPr id="406" name="Google Shape;406;p4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07" name="Google Shape;407;p47"/>
          <p:cNvSpPr txBox="1"/>
          <p:nvPr/>
        </p:nvSpPr>
        <p:spPr>
          <a:xfrm>
            <a:off x="163850" y="616073"/>
            <a:ext cx="8512500" cy="27060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hit_sphere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length_squared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half_b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length_squared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 -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discriminant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half_b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half_b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discriminant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else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(-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half_b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sqrt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discriminant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) /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rgbClr val="0000FF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Abstração para objetos </a:t>
            </a:r>
            <a:r>
              <a:rPr lang="en-BR"/>
              <a:t>intersectáveis</a:t>
            </a:r>
            <a:endParaRPr/>
          </a:p>
        </p:txBody>
      </p:sp>
      <p:sp>
        <p:nvSpPr>
          <p:cNvPr id="414" name="Google Shape;414;p48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Vamos criar uma classe abstrata para organizar esses objetos.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Vamos testar se a intersecção ocorre entre um t</a:t>
            </a:r>
            <a:r>
              <a:rPr baseline="-25000" lang="en-BR"/>
              <a:t>min</a:t>
            </a:r>
            <a:r>
              <a:rPr lang="en-BR"/>
              <a:t> e t</a:t>
            </a:r>
            <a:r>
              <a:rPr baseline="-25000" lang="en-BR"/>
              <a:t>max</a:t>
            </a:r>
            <a:r>
              <a:rPr lang="en-BR"/>
              <a:t>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Temos de limitar a intersecção mais próxima da origem do raio.</a:t>
            </a:r>
            <a:endParaRPr/>
          </a:p>
        </p:txBody>
      </p:sp>
      <p:sp>
        <p:nvSpPr>
          <p:cNvPr id="415" name="Google Shape;415;p4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O</a:t>
            </a:r>
            <a:r>
              <a:rPr lang="en-BR"/>
              <a:t>bjetos intersectáveis (hittable.h)</a:t>
            </a:r>
            <a:endParaRPr/>
          </a:p>
        </p:txBody>
      </p:sp>
      <p:sp>
        <p:nvSpPr>
          <p:cNvPr id="422" name="Google Shape;422;p4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23" name="Google Shape;423;p49"/>
          <p:cNvSpPr txBox="1"/>
          <p:nvPr/>
        </p:nvSpPr>
        <p:spPr>
          <a:xfrm>
            <a:off x="163850" y="616073"/>
            <a:ext cx="8512500" cy="34848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#ifndef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HITTABLE_H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HITTABLE_H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"ray.h"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hit_record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hittable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virtual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t_max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hit_record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#endif</a:t>
            </a:r>
            <a:endParaRPr b="1" sz="13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Classe para esferas</a:t>
            </a:r>
            <a:r>
              <a:rPr lang="en-BR"/>
              <a:t> (sphere.h) 1/2</a:t>
            </a:r>
            <a:endParaRPr/>
          </a:p>
        </p:txBody>
      </p:sp>
      <p:sp>
        <p:nvSpPr>
          <p:cNvPr id="430" name="Google Shape;430;p5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31" name="Google Shape;431;p50"/>
          <p:cNvSpPr txBox="1"/>
          <p:nvPr/>
        </p:nvSpPr>
        <p:spPr>
          <a:xfrm>
            <a:off x="163850" y="616073"/>
            <a:ext cx="8512500" cy="32478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#ifndef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SPHERE_H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SPHERE_H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"hittable.h"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"vec3.h"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sphere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hittable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sphere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sphere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: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{};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virtual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t_max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hit_record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override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11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Classe para esferas (sphere.h) 2/2</a:t>
            </a:r>
            <a:endParaRPr/>
          </a:p>
        </p:txBody>
      </p:sp>
      <p:sp>
        <p:nvSpPr>
          <p:cNvPr id="438" name="Google Shape;438;p5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39" name="Google Shape;439;p51"/>
          <p:cNvSpPr txBox="1"/>
          <p:nvPr/>
        </p:nvSpPr>
        <p:spPr>
          <a:xfrm>
            <a:off x="163850" y="616073"/>
            <a:ext cx="8512500" cy="46023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sphere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t_max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hit_record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length_squared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half_b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length_squared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-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discriminant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half_b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half_b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discriminant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sqrtd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sqrt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discriminant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 Find the nearest root that lies in the acceptable range.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(-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half_b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-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sqrtd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/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t_max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(-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half_b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+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sqrtd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/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||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t_max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at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#endif</a:t>
            </a:r>
            <a:endParaRPr b="1" sz="11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Face frontal e traseira</a:t>
            </a:r>
            <a:endParaRPr/>
          </a:p>
        </p:txBody>
      </p:sp>
      <p:sp>
        <p:nvSpPr>
          <p:cNvPr id="446" name="Google Shape;446;p5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Os raios lançados podem intersectar as superfícies dos objetos pelo lado interno ou externo, para obter a direção basta fazer uma operação de produto escalar dos vetores.</a:t>
            </a:r>
            <a:endParaRPr/>
          </a:p>
        </p:txBody>
      </p:sp>
      <p:sp>
        <p:nvSpPr>
          <p:cNvPr id="447" name="Google Shape;447;p5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8" name="Google Shape;4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996" y="2011050"/>
            <a:ext cx="4286551" cy="33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Virando a normal conforme direção do raio</a:t>
            </a:r>
            <a:endParaRPr/>
          </a:p>
        </p:txBody>
      </p:sp>
      <p:sp>
        <p:nvSpPr>
          <p:cNvPr id="455" name="Google Shape;455;p5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 proposta aqui adotada será de definir os valores da normal e tipo de face (frontal, traseira) que está se tratando.</a:t>
            </a:r>
            <a:endParaRPr/>
          </a:p>
        </p:txBody>
      </p:sp>
      <p:sp>
        <p:nvSpPr>
          <p:cNvPr id="456" name="Google Shape;456;p5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57" name="Google Shape;457;p53"/>
          <p:cNvSpPr txBox="1"/>
          <p:nvPr/>
        </p:nvSpPr>
        <p:spPr>
          <a:xfrm>
            <a:off x="553525" y="2234875"/>
            <a:ext cx="5849100" cy="24333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front_face;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(dot(ray_direction, outward_normal) &gt; </a:t>
            </a:r>
            <a:r>
              <a:rPr b="1" lang="en-BR" sz="11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ray is inside the sphere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normal = -outward_normal;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front_face = </a:t>
            </a:r>
            <a:r>
              <a:rPr b="1" lang="en-BR" sz="11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 </a:t>
            </a:r>
            <a:r>
              <a:rPr b="1" lang="en-BR" sz="11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-BR" sz="11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ray is outside the sphere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normal = outward_normal;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front_face = </a:t>
            </a:r>
            <a:r>
              <a:rPr b="1" lang="en-BR" sz="11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b="1" sz="11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b="1" sz="1300">
              <a:solidFill>
                <a:srgbClr val="AA662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8" name="Google Shape;458;p53"/>
          <p:cNvSpPr txBox="1"/>
          <p:nvPr/>
        </p:nvSpPr>
        <p:spPr>
          <a:xfrm>
            <a:off x="553525" y="18655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Algorítmo da lógica proposta</a:t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Atualizando código da intersecção (hittable.h)</a:t>
            </a:r>
            <a:endParaRPr/>
          </a:p>
        </p:txBody>
      </p:sp>
      <p:sp>
        <p:nvSpPr>
          <p:cNvPr id="465" name="Google Shape;465;p5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66" name="Google Shape;466;p54"/>
          <p:cNvSpPr txBox="1"/>
          <p:nvPr/>
        </p:nvSpPr>
        <p:spPr>
          <a:xfrm>
            <a:off x="163850" y="616073"/>
            <a:ext cx="8512500" cy="29091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hit_record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front_face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inline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set_face_normal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outward_normal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front_face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outward_normal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&lt;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front_face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?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outward_normal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: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outward_normal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13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Atualizando código da intersecção (sphere.h)</a:t>
            </a:r>
            <a:endParaRPr/>
          </a:p>
        </p:txBody>
      </p:sp>
      <p:sp>
        <p:nvSpPr>
          <p:cNvPr id="473" name="Google Shape;473;p5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74" name="Google Shape;474;p55"/>
          <p:cNvSpPr txBox="1"/>
          <p:nvPr/>
        </p:nvSpPr>
        <p:spPr>
          <a:xfrm>
            <a:off x="163850" y="616073"/>
            <a:ext cx="8512500" cy="29091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sphere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t_max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hit_record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...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root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   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at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3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outward_normal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center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radius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set_face_normal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outward_normal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6"/>
          <p:cNvSpPr txBox="1"/>
          <p:nvPr/>
        </p:nvSpPr>
        <p:spPr>
          <a:xfrm>
            <a:off x="163850" y="616073"/>
            <a:ext cx="8512500" cy="44328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#ifndef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HITTABLE_LIST_H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HITTABLE_LIST_H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"hittable.h"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&lt;memory&gt;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&lt;vector&gt;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shared_ptr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make_shared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hittable_list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public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hittable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hittable_list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hittable_list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shared_ptr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hittable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objects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clear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shared_ptr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hittable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objects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push_back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virtual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t_max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hit_record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override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public: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vector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shared_ptr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hittable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&gt;&gt;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objects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};</a:t>
            </a:r>
            <a:endParaRPr b="1" sz="13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81" name="Google Shape;481;p5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Lista de Inter</a:t>
            </a:r>
            <a:r>
              <a:rPr lang="en-BR"/>
              <a:t>sectáveis</a:t>
            </a:r>
            <a:r>
              <a:rPr lang="en-BR"/>
              <a:t> (hittable_list.h) 1/2</a:t>
            </a:r>
            <a:endParaRPr/>
          </a:p>
        </p:txBody>
      </p:sp>
      <p:sp>
        <p:nvSpPr>
          <p:cNvPr id="482" name="Google Shape;482;p5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Onde Ray Tracing é usado</a:t>
            </a:r>
            <a:endParaRPr/>
          </a:p>
        </p:txBody>
      </p:sp>
      <p:sp>
        <p:nvSpPr>
          <p:cNvPr id="79" name="Google Shape;79;p12"/>
          <p:cNvSpPr txBox="1"/>
          <p:nvPr>
            <p:ph idx="1" type="body"/>
          </p:nvPr>
        </p:nvSpPr>
        <p:spPr>
          <a:xfrm>
            <a:off x="429875" y="4753275"/>
            <a:ext cx="7460400" cy="55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i="1" lang="en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"</a:t>
            </a:r>
            <a:r>
              <a:rPr lang="en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some frames in </a:t>
            </a:r>
            <a:r>
              <a:rPr i="1" lang="en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Monsters University</a:t>
            </a:r>
            <a:r>
              <a:rPr lang="en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took a reported 29 hours each"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fonte: Future of Gaming : Rasterization vs Ray Tracing vs Path Tracing</a:t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3">
            <a:alphaModFix/>
          </a:blip>
          <a:srcRect b="0" l="10997" r="14697" t="0"/>
          <a:stretch/>
        </p:blipFill>
        <p:spPr>
          <a:xfrm>
            <a:off x="429875" y="2421775"/>
            <a:ext cx="3685115" cy="20728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429881" y="1944787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Toy Story 4 (offline)</a:t>
            </a:r>
            <a:endParaRPr b="1" sz="2100"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266" y="2421775"/>
            <a:ext cx="3685110" cy="207284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4827274" y="1944775"/>
            <a:ext cx="3548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Resident Evil Village (realtime)</a:t>
            </a:r>
            <a:endParaRPr b="1" sz="2100"/>
          </a:p>
        </p:txBody>
      </p:sp>
      <p:sp>
        <p:nvSpPr>
          <p:cNvPr id="85" name="Google Shape;85;p12"/>
          <p:cNvSpPr txBox="1"/>
          <p:nvPr>
            <p:ph idx="1" type="body"/>
          </p:nvPr>
        </p:nvSpPr>
        <p:spPr>
          <a:xfrm>
            <a:off x="390550" y="838983"/>
            <a:ext cx="8428200" cy="1058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Ray Tracing é computacionalmente muito pesado, contudo com os avanços em recursos computacionais está se tornando viável até para aplicações em tempo real.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Lista de Intersectáveis (hittable_list.h) 2/2</a:t>
            </a:r>
            <a:endParaRPr/>
          </a:p>
        </p:txBody>
      </p:sp>
      <p:sp>
        <p:nvSpPr>
          <p:cNvPr id="489" name="Google Shape;489;p5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90" name="Google Shape;490;p57"/>
          <p:cNvSpPr txBox="1"/>
          <p:nvPr/>
        </p:nvSpPr>
        <p:spPr>
          <a:xfrm>
            <a:off x="163850" y="616073"/>
            <a:ext cx="8512500" cy="30783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hittable_list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t_max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hit_record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hit_record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temp_rec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bool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hit_anything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false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closest_so_far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t_max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&amp;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: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objects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object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-&gt;hit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t_min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closest_so_far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temp_rec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hit_anything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closest_so_far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temp_rec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temp_rec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hit_anything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#endif</a:t>
            </a:r>
            <a:endParaRPr b="1" sz="13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C++ STL Vector e Smart Pointers</a:t>
            </a:r>
            <a:endParaRPr/>
          </a:p>
        </p:txBody>
      </p:sp>
      <p:sp>
        <p:nvSpPr>
          <p:cNvPr id="497" name="Google Shape;497;p58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std::vector é um implementação de lista em C++. Uma forma de incluir objetos é através do método push_back().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std::</a:t>
            </a:r>
            <a:r>
              <a:rPr lang="en-BR"/>
              <a:t>shared_ptr&lt;type&gt; é um smart pointer, sua criação é pelo std::make_shared&lt;type&gt;. Por exemplo:</a:t>
            </a:r>
            <a:endParaRPr/>
          </a:p>
        </p:txBody>
      </p:sp>
      <p:sp>
        <p:nvSpPr>
          <p:cNvPr id="498" name="Google Shape;498;p5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99" name="Google Shape;499;p58"/>
          <p:cNvSpPr txBox="1"/>
          <p:nvPr/>
        </p:nvSpPr>
        <p:spPr>
          <a:xfrm>
            <a:off x="474900" y="2785400"/>
            <a:ext cx="8214900" cy="8313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b="1" lang="en-BR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&gt; double_ptr = make_shared&lt;</a:t>
            </a:r>
            <a:r>
              <a:rPr b="1" lang="en-BR">
                <a:solidFill>
                  <a:srgbClr val="AA6622"/>
                </a:solidFill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b="1" lang="en-BR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0.37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&lt;vec3&gt;   vec3_ptr   = make_shared&lt;vec3&gt;(</a:t>
            </a:r>
            <a:r>
              <a:rPr b="1" lang="en-BR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1.414214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BR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2.718281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-BR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1.618034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>
                <a:solidFill>
                  <a:srgbClr val="5C2699"/>
                </a:solidFill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&lt;sphere&gt; sphere_ptr = make_shared&lt;sphere&gt;(point3(</a:t>
            </a:r>
            <a:r>
              <a:rPr b="1" lang="en-BR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BR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b="1" lang="en-BR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b="1" lang="en-BR">
                <a:solidFill>
                  <a:srgbClr val="009944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b="1" lang="en-BR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);</a:t>
            </a:r>
            <a:endParaRPr b="1">
              <a:solidFill>
                <a:srgbClr val="222222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Constantes e </a:t>
            </a:r>
            <a:r>
              <a:rPr lang="en-BR"/>
              <a:t>Funções úteis</a:t>
            </a:r>
            <a:r>
              <a:rPr lang="en-BR"/>
              <a:t> (rtweekend.h)</a:t>
            </a:r>
            <a:endParaRPr/>
          </a:p>
        </p:txBody>
      </p:sp>
      <p:sp>
        <p:nvSpPr>
          <p:cNvPr id="506" name="Google Shape;506;p5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07" name="Google Shape;507;p59"/>
          <p:cNvSpPr txBox="1"/>
          <p:nvPr/>
        </p:nvSpPr>
        <p:spPr>
          <a:xfrm>
            <a:off x="163850" y="616073"/>
            <a:ext cx="8512500" cy="46023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#ifndef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RTWEEKEND_H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#define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RTWEEKEND_H</a:t>
            </a:r>
            <a:endParaRPr b="1" sz="11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&lt;cmath&gt;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&lt;limits&gt;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&lt;memory&gt;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Usings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shared_ptr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make_shared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using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sqrt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Constants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infinity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numeric_limits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&gt;::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infinity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3.1415926535897932385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Utility Functions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inline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degrees_to_radians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degrees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degrees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pi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180.0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Common Headers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"ray.h"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"vec3.h"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#endif</a:t>
            </a:r>
            <a:endParaRPr b="1" sz="13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Atualizando a rotina principal (main.cc) 1/3</a:t>
            </a:r>
            <a:endParaRPr/>
          </a:p>
        </p:txBody>
      </p:sp>
      <p:sp>
        <p:nvSpPr>
          <p:cNvPr id="514" name="Google Shape;514;p6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15" name="Google Shape;515;p60"/>
          <p:cNvSpPr txBox="1"/>
          <p:nvPr/>
        </p:nvSpPr>
        <p:spPr>
          <a:xfrm>
            <a:off x="163850" y="616073"/>
            <a:ext cx="8512500" cy="38742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"rtweekend.h"</a:t>
            </a:r>
            <a:endParaRPr b="1" sz="1100">
              <a:solidFill>
                <a:srgbClr val="A31515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"color.h"</a:t>
            </a:r>
            <a:endParaRPr b="1" sz="1100">
              <a:solidFill>
                <a:srgbClr val="A31515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"hittable_list.h"</a:t>
            </a:r>
            <a:endParaRPr b="1" sz="1100">
              <a:solidFill>
                <a:srgbClr val="A31515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"sphere.h"</a:t>
            </a:r>
            <a:endParaRPr b="1" sz="1100">
              <a:solidFill>
                <a:srgbClr val="A31515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&lt;iostream&gt;</a:t>
            </a:r>
            <a:endParaRPr b="1" sz="1100">
              <a:solidFill>
                <a:srgbClr val="A3151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#include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&lt;fstream&gt;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// para ler e gravar em arquivos.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// Função auxiliar para calcular cores</a:t>
            </a:r>
            <a:endParaRPr b="1" sz="1100">
              <a:solidFill>
                <a:srgbClr val="008000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ray_color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hittable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world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hit_record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world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hit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infinity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)) {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rec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normal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unit_direction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unit_vector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*(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unit_direction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() +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return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t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0.7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Atualizando a rotina principal (main.cc) 2/3</a:t>
            </a:r>
            <a:endParaRPr/>
          </a:p>
        </p:txBody>
      </p:sp>
      <p:sp>
        <p:nvSpPr>
          <p:cNvPr id="522" name="Google Shape;522;p6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23" name="Google Shape;523;p61"/>
          <p:cNvSpPr txBox="1"/>
          <p:nvPr/>
        </p:nvSpPr>
        <p:spPr>
          <a:xfrm>
            <a:off x="163850" y="616073"/>
            <a:ext cx="8512500" cy="4263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 Image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16.0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9.0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400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static_cast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/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// World</a:t>
            </a:r>
            <a:endParaRPr b="1" sz="1100">
              <a:solidFill>
                <a:srgbClr val="008000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hittable_list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world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world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make_shared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sphere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,-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0.5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world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make_shared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sphere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,-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100.5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,-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b="1" lang="en-BR" sz="1100">
                <a:solidFill>
                  <a:srgbClr val="098658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100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 Camera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viewport_height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viewport_width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aspect_ratio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*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viewport_height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focal_length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horizontal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viewport_width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vertical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viewport_height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lower_left_corner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horizontal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vertical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focal_length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3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Atualizando a rotina principal (main.cc) 3/3</a:t>
            </a:r>
            <a:endParaRPr/>
          </a:p>
        </p:txBody>
      </p:sp>
      <p:sp>
        <p:nvSpPr>
          <p:cNvPr id="530" name="Google Shape;530;p6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31" name="Google Shape;531;p62"/>
          <p:cNvSpPr txBox="1"/>
          <p:nvPr/>
        </p:nvSpPr>
        <p:spPr>
          <a:xfrm>
            <a:off x="163850" y="616073"/>
            <a:ext cx="8512500" cy="4068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 // Render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ofstream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// Cria um stream para arquivos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open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"image.ppm"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// Abre um arquivo para saída do stream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"P3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255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&gt;=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--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cerr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\r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Scanlines remaining: 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' '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flush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en-BR" sz="1100">
                <a:solidFill>
                  <a:srgbClr val="AF00DB"/>
                </a:solidFill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&lt;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 ++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{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/ 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image_width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double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 / 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image_height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rgbClr val="09865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ray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lower_left_corner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u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horizontal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+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vertical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origin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267F99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pixel_color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b="1" lang="en-BR" sz="1100">
                <a:solidFill>
                  <a:srgbClr val="795E26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ray_color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r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world</a:t>
            </a:r>
            <a:r>
              <a:rPr b="1" lang="en-BR" sz="1100">
                <a:solidFill>
                  <a:schemeClr val="dk1"/>
                </a:solidFill>
                <a:highlight>
                  <a:srgbClr val="B6D7A8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highlight>
                <a:srgbClr val="B6D7A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write_color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pixel_color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file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close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();</a:t>
            </a:r>
            <a:r>
              <a:rPr b="1" lang="en-BR" sz="1100">
                <a:solidFill>
                  <a:srgbClr val="008000"/>
                </a:solidFill>
                <a:latin typeface="Courier New"/>
                <a:ea typeface="Courier New"/>
                <a:cs typeface="Courier New"/>
                <a:sym typeface="Courier New"/>
              </a:rPr>
              <a:t>  // Fecha o stream para arquivo</a:t>
            </a:r>
            <a:endParaRPr b="1" sz="1100">
              <a:solidFill>
                <a:srgbClr val="008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en-BR" sz="1100">
                <a:solidFill>
                  <a:srgbClr val="267F99"/>
                </a:solidFill>
                <a:latin typeface="Courier New"/>
                <a:ea typeface="Courier New"/>
                <a:cs typeface="Courier New"/>
                <a:sym typeface="Courier New"/>
              </a:rPr>
              <a:t>std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::</a:t>
            </a:r>
            <a:r>
              <a:rPr b="1" lang="en-BR" sz="1100">
                <a:solidFill>
                  <a:srgbClr val="001080"/>
                </a:solidFill>
                <a:latin typeface="Courier New"/>
                <a:ea typeface="Courier New"/>
                <a:cs typeface="Courier New"/>
                <a:sym typeface="Courier New"/>
              </a:rPr>
              <a:t>cerr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795E26"/>
                </a:solidFill>
                <a:latin typeface="Courier New"/>
                <a:ea typeface="Courier New"/>
                <a:cs typeface="Courier New"/>
                <a:sym typeface="Courier New"/>
              </a:rPr>
              <a:t>&lt;&lt;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Done.</a:t>
            </a:r>
            <a:r>
              <a:rPr b="1" lang="en-BR" sz="1100">
                <a:solidFill>
                  <a:srgbClr val="EE0000"/>
                </a:solidFill>
                <a:latin typeface="Courier New"/>
                <a:ea typeface="Courier New"/>
                <a:cs typeface="Courier New"/>
                <a:sym typeface="Courier New"/>
              </a:rPr>
              <a:t>\n</a:t>
            </a:r>
            <a:r>
              <a:rPr b="1" lang="en-BR" sz="1100">
                <a:solidFill>
                  <a:srgbClr val="A31515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sz="11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300">
              <a:solidFill>
                <a:srgbClr val="AF00DB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Resultado da organização do código</a:t>
            </a:r>
            <a:endParaRPr/>
          </a:p>
        </p:txBody>
      </p:sp>
      <p:sp>
        <p:nvSpPr>
          <p:cNvPr id="538" name="Google Shape;538;p6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Se tudo correu bem, você deve ter a seguinte imagem.</a:t>
            </a:r>
            <a:endParaRPr/>
          </a:p>
        </p:txBody>
      </p:sp>
      <p:sp>
        <p:nvSpPr>
          <p:cNvPr id="539" name="Google Shape;539;p6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540" name="Google Shape;5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975" y="1392734"/>
            <a:ext cx="6676050" cy="3755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4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46" name="Google Shape;546;p64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47" name="Google Shape;547;p64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Path Tracer</a:t>
            </a:r>
            <a:endParaRPr/>
          </a:p>
        </p:txBody>
      </p:sp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>
                <a:latin typeface="Arial"/>
                <a:ea typeface="Arial"/>
                <a:cs typeface="Arial"/>
                <a:sym typeface="Arial"/>
              </a:rPr>
              <a:t>Um Path Tracer é um método de renderização baseada em Monte Carlo para produzir imagens de cenas tridimensionais. Na prática, o livro usado trata de um Path Tracer.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25" y="2095725"/>
            <a:ext cx="3916899" cy="29376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1677825" y="5408925"/>
            <a:ext cx="6664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</a:t>
            </a:r>
            <a:r>
              <a:rPr lang="en-BR" sz="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BR" sz="800">
                <a:solidFill>
                  <a:schemeClr val="dk1"/>
                </a:solidFill>
              </a:rPr>
              <a:t>https://github.com/YurongYou/Monte-Carlo-Path-Tracer</a:t>
            </a:r>
            <a:endParaRPr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Segundo Projeto</a:t>
            </a:r>
            <a:endParaRPr/>
          </a:p>
        </p:txBody>
      </p:sp>
      <p:sp>
        <p:nvSpPr>
          <p:cNvPr id="102" name="Google Shape;102;p14"/>
          <p:cNvSpPr txBox="1"/>
          <p:nvPr>
            <p:ph idx="1" type="body"/>
          </p:nvPr>
        </p:nvSpPr>
        <p:spPr>
          <a:xfrm>
            <a:off x="390550" y="838983"/>
            <a:ext cx="8428200" cy="855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Vocês irão desenvolver um Path Tracer baseado na proposta do livro texto e farão depois uma série de melhorias.</a:t>
            </a:r>
            <a:endParaRPr/>
          </a:p>
        </p:txBody>
      </p:sp>
      <p:sp>
        <p:nvSpPr>
          <p:cNvPr id="103" name="Google Shape;103;p1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04" name="Google Shape;10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313" y="1647425"/>
            <a:ext cx="5703924" cy="380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Segundo Projeto</a:t>
            </a:r>
            <a:endParaRPr/>
          </a:p>
        </p:txBody>
      </p:sp>
      <p:sp>
        <p:nvSpPr>
          <p:cNvPr id="111" name="Google Shape;111;p15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Os exemplos todos estão em C++, assim seria uma recomendação forte fazer o projeto em C++.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Existem algumas instruções de C++ que vocês podem não conhecer. </a:t>
            </a:r>
            <a:r>
              <a:rPr lang="en-BR"/>
              <a:t>Perguntem</a:t>
            </a:r>
            <a:r>
              <a:rPr lang="en-BR"/>
              <a:t>!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Vocês podem continuar em dupla inclusive para as atividades em aula.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Evitem ficar copiando os códigos sem saber o que esse faz, explorem sempre que possível o código que estão usando.</a:t>
            </a:r>
            <a:endParaRPr/>
          </a:p>
        </p:txBody>
      </p:sp>
      <p:sp>
        <p:nvSpPr>
          <p:cNvPr id="112" name="Google Shape;112;p1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Desempenho do Algoritmo</a:t>
            </a:r>
            <a:endParaRPr/>
          </a:p>
        </p:txBody>
      </p:sp>
      <p:sp>
        <p:nvSpPr>
          <p:cNvPr id="119" name="Google Shape;119;p16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graphicFrame>
        <p:nvGraphicFramePr>
          <p:cNvPr id="121" name="Google Shape;121;p16"/>
          <p:cNvGraphicFramePr/>
          <p:nvPr/>
        </p:nvGraphicFramePr>
        <p:xfrm>
          <a:off x="390550" y="838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{A8555C19-C3CE-40DF-9406-78DCFAF73910}</a:tableStyleId>
              </a:tblPr>
              <a:tblGrid>
                <a:gridCol w="1278875"/>
                <a:gridCol w="906825"/>
                <a:gridCol w="1034775"/>
                <a:gridCol w="697550"/>
              </a:tblGrid>
              <a:tr h="4449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Arquitetura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Speed up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Tempo (s)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Horas</a:t>
                      </a:r>
                      <a:endParaRPr b="1"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CBEC0"/>
                    </a:solidFill>
                  </a:tcPr>
                </a:tc>
              </a:tr>
              <a:tr h="44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i7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123250.00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34.236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x Xeon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2341.48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K80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234.64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V100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26.27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49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x V100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8406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14.66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28575" marL="28575" anchor="b">
                    <a:lnL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057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50" y="838975"/>
            <a:ext cx="4423784" cy="26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 b="0" l="0" r="0" t="67964"/>
          <a:stretch/>
        </p:blipFill>
        <p:spPr>
          <a:xfrm>
            <a:off x="393025" y="3535017"/>
            <a:ext cx="8428200" cy="180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